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3-L03-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CRISPR Gene Drive: Should We Eliminate Malaria?</a:t>
            </a:r>
          </a:p>
          <a:p>
            <a:pPr algn="ctr">
              <a:defRPr sz="1500" i="1">
                <a:solidFill>
                  <a:srgbClr val="1A1A2E"/>
                </a:solidFill>
              </a:defRPr>
            </a:pPr>
            <a:r>
              <a:t>Systems Biology Modeling of Gene Drive Ecology and Ethics</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HS-LS3-2, HS-LS4-5</a:t>
            </a:r>
          </a:p>
          <a:p>
            <a:pPr algn="r">
              <a:defRPr sz="1200">
                <a:solidFill>
                  <a:srgbClr val="1A1A2E"/>
                </a:solidFill>
              </a:defRPr>
            </a:pPr>
            <a:r>
              <a:t>9th Grade — Level 3: Biotech</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Build a systems biology model that traces gene drive propagation from molecular genetic mechanisms through mosquito populations to ecosystem-level consequences</a:t>
            </a:r>
          </a:p>
          <a:p>
            <a:pPr>
              <a:spcBef>
                <a:spcPts val="800"/>
              </a:spcBef>
              <a:defRPr sz="1600">
                <a:solidFill>
                  <a:srgbClr val="1A1A2E"/>
                </a:solidFill>
              </a:defRPr>
            </a:pPr>
            <a:r>
              <a:t>  *  Analyze how gene drive efficiency, resistance evolution, and ecological dependencies interact across scales to determine system-wide outcomes</a:t>
            </a:r>
          </a:p>
          <a:p>
            <a:pPr>
              <a:spcBef>
                <a:spcPts val="800"/>
              </a:spcBef>
              <a:defRPr sz="1600">
                <a:solidFill>
                  <a:srgbClr val="1A1A2E"/>
                </a:solidFill>
              </a:defRPr>
            </a:pPr>
            <a:r>
              <a:t>  *  Evaluate the trade-offs between eliminating malaria (saving hundreds of thousands of human lives) and the ecological risks of driving a species toward extinction</a:t>
            </a:r>
          </a:p>
          <a:p>
            <a:pPr>
              <a:spcBef>
                <a:spcPts val="800"/>
              </a:spcBef>
              <a:defRPr sz="1600">
                <a:solidFill>
                  <a:srgbClr val="1A1A2E"/>
                </a:solidFill>
              </a:defRPr>
            </a:pPr>
            <a:r>
              <a:t>  *  Predict long-term unintended consequences of gene drive deployment using multi-generation simulation modeling</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Gene Drive</a:t>
            </a:r>
          </a:p>
          <a:p>
            <a:pPr>
              <a:defRPr sz="1300" i="1">
                <a:solidFill>
                  <a:srgbClr val="1A1A2E"/>
                </a:solidFill>
              </a:defRPr>
            </a:pPr>
            <a:r>
              <a:t>     A genetic engineering technology that biases inheritance to spread a modified gene through a population at rates far exceeding normal Mendelian genetics — from 50% inheritance to over 99% — capable of altering or eliminating entire wild species within a few generations</a:t>
            </a:r>
          </a:p>
          <a:p>
            <a:pPr>
              <a:spcBef>
                <a:spcPts val="800"/>
              </a:spcBef>
              <a:defRPr sz="1500" b="1">
                <a:solidFill>
                  <a:srgbClr val="0D1B2A"/>
                </a:solidFill>
              </a:defRPr>
            </a:pPr>
            <a:r>
              <a:t>  CRISPR-Cas9</a:t>
            </a:r>
          </a:p>
          <a:p>
            <a:pPr>
              <a:defRPr sz="1300" i="1">
                <a:solidFill>
                  <a:srgbClr val="1A1A2E"/>
                </a:solidFill>
              </a:defRPr>
            </a:pPr>
            <a:r>
              <a:t>     A molecular tool adapted from bacterial immune systems that allows precise cutting and editing of DNA at specific locations — the 'molecular scissors' that make gene drives technically possible by cutting the wild-type gene and forcing the cell to copy the drive sequence</a:t>
            </a:r>
          </a:p>
          <a:p>
            <a:pPr>
              <a:spcBef>
                <a:spcPts val="800"/>
              </a:spcBef>
              <a:defRPr sz="1500" b="1">
                <a:solidFill>
                  <a:srgbClr val="0D1B2A"/>
                </a:solidFill>
              </a:defRPr>
            </a:pPr>
            <a:r>
              <a:t>  Ecological Cascade</a:t>
            </a:r>
          </a:p>
          <a:p>
            <a:pPr>
              <a:defRPr sz="1300" i="1">
                <a:solidFill>
                  <a:srgbClr val="1A1A2E"/>
                </a:solidFill>
              </a:defRPr>
            </a:pPr>
            <a:r>
              <a:t>     A chain reaction through an ecosystem where the removal or addition of one species triggers population changes in multiple other species — predators, prey, competitors, pollinators, and decomposers — that ripple through the entire food web</a:t>
            </a:r>
          </a:p>
          <a:p>
            <a:pPr>
              <a:spcBef>
                <a:spcPts val="800"/>
              </a:spcBef>
              <a:defRPr sz="1500" b="1">
                <a:solidFill>
                  <a:srgbClr val="0D1B2A"/>
                </a:solidFill>
              </a:defRPr>
            </a:pPr>
            <a:r>
              <a:t>  Resistance Evolution</a:t>
            </a:r>
          </a:p>
          <a:p>
            <a:pPr>
              <a:defRPr sz="1300" i="1">
                <a:solidFill>
                  <a:srgbClr val="1A1A2E"/>
                </a:solidFill>
              </a:defRPr>
            </a:pPr>
            <a:r>
              <a:t>     The inevitable process by which natural selection favors organisms that develop genetic resistance to the gene drive — mutations that prevent CRISPR from cutting the target site, potentially rendering the drive ineffective before the goal is achieved</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We have the technology to make mosquitoes extinct and end malaria forever — but should we?</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Systems Biology Modeling of Gene Drive Ecology and Ethics. Today we'll build a MODEL to discover the answer!</a:t>
            </a:r>
          </a:p>
        </p:txBody>
      </p:sp>
      <p:pic>
        <p:nvPicPr>
          <p:cNvPr id="8" name="Picture 7" descr="G09L3-L03-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3-L03-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Gene Drive Efficiency</a:t>
            </a:r>
          </a:p>
          <a:p>
            <a:pPr>
              <a:spcBef>
                <a:spcPts val="600"/>
              </a:spcBef>
              <a:defRPr sz="1600"/>
            </a:pPr>
            <a:r>
              <a:t>     *  Mosquito Population</a:t>
            </a:r>
          </a:p>
          <a:p>
            <a:pPr>
              <a:spcBef>
                <a:spcPts val="600"/>
              </a:spcBef>
              <a:defRPr sz="1600"/>
            </a:pPr>
            <a:r>
              <a:t>     *  Malaria Transmission Rate</a:t>
            </a:r>
          </a:p>
          <a:p>
            <a:pPr>
              <a:spcBef>
                <a:spcPts val="600"/>
              </a:spcBef>
              <a:defRPr sz="1600"/>
            </a:pPr>
            <a:r>
              <a:t>     *  Wild-Type Gene Frequency</a:t>
            </a:r>
          </a:p>
          <a:p>
            <a:pPr>
              <a:spcBef>
                <a:spcPts val="600"/>
              </a:spcBef>
              <a:defRPr sz="1600"/>
            </a:pPr>
            <a:r>
              <a:t>     *  Ecological Dependence</a:t>
            </a:r>
          </a:p>
          <a:p>
            <a:pPr>
              <a:spcBef>
                <a:spcPts val="600"/>
              </a:spcBef>
              <a:defRPr sz="1600"/>
            </a:pPr>
            <a:r>
              <a:t>     *  Resistance Evolution</a:t>
            </a:r>
          </a:p>
          <a:p>
            <a:pPr>
              <a:spcBef>
                <a:spcPts val="600"/>
              </a:spcBef>
              <a:defRPr sz="1600"/>
            </a:pPr>
            <a:r>
              <a:t>     *  Geographic Spread Rate</a:t>
            </a:r>
          </a:p>
          <a:p>
            <a:pPr>
              <a:spcBef>
                <a:spcPts val="600"/>
              </a:spcBef>
              <a:defRPr sz="1600"/>
            </a:pPr>
            <a:r>
              <a:t>     *  Human Malaria Cases</a:t>
            </a:r>
          </a:p>
          <a:p>
            <a:pPr>
              <a:spcBef>
                <a:spcPts val="600"/>
              </a:spcBef>
              <a:defRPr sz="1600"/>
            </a:pPr>
            <a:r>
              <a:t>     *  Ecosystem Disruption Risk</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3-L03-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Gene Drive Efficiency is set very high, the drive spreads rapidly through the Mosquito Population, causing Wild-Type Gene Frequency to plummet and Human Malaria Cases to drop dramatically. But Ecological Dependence means other species suffer as mosquitoes disappear, and the drive keeps spreading geographically because it cannot be recalled. Meanwhile, Resistance Evolution is working against the drive. Is there a setting where you save the most human lives with the least ecological damage — or is this an impossible trade-off?</a:t>
            </a:r>
          </a:p>
        </p:txBody>
      </p:sp>
      <p:pic>
        <p:nvPicPr>
          <p:cNvPr id="8" name="Picture 7" descr="G09L3-L03-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Moderate Gene Drive Deployment</a:t>
            </a:r>
          </a:p>
          <a:p>
            <a:pPr>
              <a:defRPr sz="1400"/>
            </a:pPr>
            <a:r>
              <a:t>     Set Gene Drive Efficiency to 95% in a single region — observe the spread through Mosquito Population, the decline in Human Malaria Cases, and the rise in Ecosystem Disruption Risk over multiple generations</a:t>
            </a:r>
          </a:p>
          <a:p>
            <a:pPr>
              <a:spcBef>
                <a:spcPts val="1200"/>
              </a:spcBef>
              <a:defRPr sz="1600" b="1"/>
            </a:pPr>
            <a:r>
              <a:t>High Resistance Evolution Scenario</a:t>
            </a:r>
          </a:p>
          <a:p>
            <a:pPr>
              <a:defRPr sz="1400"/>
            </a:pPr>
            <a:r>
              <a:t>     Set Gene Drive Efficiency to 85% with elevated Resistance Evolution — observe whether the drive achieves population suppression before resistance renders it ineffective</a:t>
            </a:r>
          </a:p>
          <a:p>
            <a:pPr>
              <a:spcBef>
                <a:spcPts val="1200"/>
              </a:spcBef>
              <a:defRPr sz="1600" b="1"/>
            </a:pPr>
            <a:r>
              <a:t>Maximum Efficiency Global Release</a:t>
            </a:r>
          </a:p>
          <a:p>
            <a:pPr>
              <a:defRPr sz="1400"/>
            </a:pPr>
            <a:r>
              <a:t>     Set Gene Drive Efficiency to 99.5% with global Geographic Spread — observe the complete ecological cascade as mosquitoes approach extinction and evaluate whether the malaria elimination justifies the ecosystem impact</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Gene drives can theoretically spread a modified gene to an entire wild population within 10-20 generations, far faster than any natural evolutionary process — but this speed also means mistakes cannot be undone</a:t>
            </a:r>
          </a:p>
          <a:p>
            <a:pPr>
              <a:spcBef>
                <a:spcPts val="1000"/>
              </a:spcBef>
              <a:defRPr sz="1500">
                <a:solidFill>
                  <a:srgbClr val="1A1A2E"/>
                </a:solidFill>
              </a:defRPr>
            </a:pPr>
            <a:r>
              <a:t>  *  Resistance evolution is nearly inevitable — natural genetic variation ensures that some mosquitoes will carry mutations blocking the CRISPR mechanism, and selection will amplify these resistant genotypes</a:t>
            </a:r>
          </a:p>
          <a:p>
            <a:pPr>
              <a:spcBef>
                <a:spcPts val="1000"/>
              </a:spcBef>
              <a:defRPr sz="1500">
                <a:solidFill>
                  <a:srgbClr val="1A1A2E"/>
                </a:solidFill>
              </a:defRPr>
            </a:pPr>
            <a:r>
              <a:t>  *  The ecological consequences of mosquito elimination are uncertain but potentially significant — mosquitoes serve as food for thousands of species and as pollinators in some ecosystems</a:t>
            </a:r>
          </a:p>
          <a:p>
            <a:pPr>
              <a:spcBef>
                <a:spcPts val="1000"/>
              </a:spcBef>
              <a:defRPr sz="1500">
                <a:solidFill>
                  <a:srgbClr val="1A1A2E"/>
                </a:solidFill>
              </a:defRPr>
            </a:pPr>
            <a:r>
              <a:t>  *  Gene drives cannot be geographically contained — once released, the engineered gene will spread wherever the target species exists, making deployment an irreversible global decision</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CRISPR gene drives give us the power to eliminate malaria by engineering mosquitoes to either die before transmitting the disease or to become unable to carry the parasite. The technology works because gene drives bias inheritance — instead of the normal 50/50 chance, over 99% of offspring inherit the engineered gene, allowing it to sweep through wild populations in just a few generations. But this power comes with profound risks: gene drives cannot be recalled once released, resistance evolution may undermine the effort, and driving mosquitoes extinct could trigger unpredictable ecological cascades. Systems biology modeling reveals that this isn't a simple yes/no decision — it's a complex optimization problem balancing human lives saved against ecological disruption, with deep uncertainty about long-term consequences. This is perhaps the most consequential bioethics question of the 21st century.</a:t>
            </a:r>
          </a:p>
        </p:txBody>
      </p:sp>
      <p:pic>
        <p:nvPicPr>
          <p:cNvPr id="8" name="Picture 7" descr="G09L3-L03-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Gene Drive Governance Framework</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comprehensive governance framework that determines when, where, and how gene drive technology should be deployed — balancing human health benefits against ecological risks using systems biology evidence.</a:t>
            </a:r>
          </a:p>
          <a:p>
            <a:br/>
            <a:pPr>
              <a:spcBef>
                <a:spcPts val="1000"/>
              </a:spcBef>
              <a:defRPr sz="1600" b="1">
                <a:solidFill>
                  <a:srgbClr val="1A4780"/>
                </a:solidFill>
              </a:defRPr>
            </a:pPr>
            <a:r>
              <a:t>The Challenge:</a:t>
            </a:r>
          </a:p>
          <a:p>
            <a:pPr>
              <a:defRPr sz="1400"/>
            </a:pPr>
            <a:r>
              <a:t>The United Nations has convened a special panel on gene drive technology. Malaria kills 600,000 people per year, mostly children under 5 in sub-Saharan Africa. Gene drive technology could potentially eliminate the disease. But the technology is irreversible once deployed and could have unpredictable ecological consequences. Your team has been appointed to design the governance framework that will determine global policy on gene drive deployment.</a:t>
            </a:r>
          </a:p>
          <a:p>
            <a:br/>
            <a:pPr>
              <a:spcBef>
                <a:spcPts val="1000"/>
              </a:spcBef>
              <a:defRPr sz="1600" b="1">
                <a:solidFill>
                  <a:srgbClr val="1A4780"/>
                </a:solidFill>
              </a:defRPr>
            </a:pPr>
            <a:r>
              <a:t>Think Like an Engineer:</a:t>
            </a:r>
          </a:p>
          <a:p>
            <a:pPr>
              <a:spcBef>
                <a:spcPts val="400"/>
              </a:spcBef>
              <a:defRPr sz="1300"/>
            </a:pPr>
            <a:r>
              <a:t>     *  What evidence threshold should be required before approving gene drive deployment?</a:t>
            </a:r>
          </a:p>
          <a:p>
            <a:pPr>
              <a:spcBef>
                <a:spcPts val="400"/>
              </a:spcBef>
              <a:defRPr sz="1300"/>
            </a:pPr>
            <a:r>
              <a:t>     *  Who should have the authority to decide whether to release a gene drive — and should affected communities have veto power?</a:t>
            </a:r>
          </a:p>
          <a:p>
            <a:pPr>
              <a:spcBef>
                <a:spcPts val="400"/>
              </a:spcBef>
              <a:defRPr sz="1300"/>
            </a:pPr>
            <a:r>
              <a:t>     *  What monitoring systems would you require to detect unintended ecological consequences?</a:t>
            </a:r>
          </a:p>
        </p:txBody>
      </p:sp>
      <p:pic>
        <p:nvPicPr>
          <p:cNvPr id="7" name="Picture 6" descr="G09L3-L03-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Gene Drive Researchers and Conservation Geneticists work at the intersection of genetic engineering and ecology. They develop and evaluate gene drive technologies at institutions like the Target Malaria consortium, DARPA, and academic research labs, earning $80,000–$160,000/year. Bioethicists who evaluate the societal implications of these technologies earn $70,000–$140,000/year.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